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84" r:id="rId6"/>
    <p:sldId id="28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4" d="100"/>
          <a:sy n="84" d="100"/>
        </p:scale>
        <p:origin x="352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25-Aug-21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23/08/2021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Copper wire actuator data – clarifications/investigations</a:t>
            </a:r>
            <a:endParaRPr lang="en-GB" sz="2400" dirty="0"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53AD0F-80F1-4AA3-8459-98A0D4240E72}"/>
              </a:ext>
            </a:extLst>
          </p:cNvPr>
          <p:cNvGrpSpPr/>
          <p:nvPr/>
        </p:nvGrpSpPr>
        <p:grpSpPr>
          <a:xfrm>
            <a:off x="9335454" y="3908907"/>
            <a:ext cx="751002" cy="1009921"/>
            <a:chOff x="304800" y="1475015"/>
            <a:chExt cx="936171" cy="10587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C2C71B-20E0-49AA-B5E9-E21C84AA7625}"/>
                </a:ext>
              </a:extLst>
            </p:cNvPr>
            <p:cNvSpPr/>
            <p:nvPr/>
          </p:nvSpPr>
          <p:spPr>
            <a:xfrm>
              <a:off x="304800" y="1475015"/>
              <a:ext cx="898071" cy="1058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86A70B-D019-4323-8CF4-068AC75C4BC5}"/>
                </a:ext>
              </a:extLst>
            </p:cNvPr>
            <p:cNvSpPr txBox="1"/>
            <p:nvPr/>
          </p:nvSpPr>
          <p:spPr>
            <a:xfrm>
              <a:off x="756557" y="1475015"/>
              <a:ext cx="4844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1</a:t>
              </a:r>
            </a:p>
            <a:p>
              <a:r>
                <a:rPr lang="en-GB" sz="2000" dirty="0"/>
                <a:t>2</a:t>
              </a:r>
            </a:p>
            <a:p>
              <a:r>
                <a:rPr lang="en-GB" sz="2000" dirty="0"/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14338-6F4F-445E-A5AF-66177204236F}"/>
                </a:ext>
              </a:extLst>
            </p:cNvPr>
            <p:cNvSpPr/>
            <p:nvPr/>
          </p:nvSpPr>
          <p:spPr>
            <a:xfrm>
              <a:off x="304800" y="1475015"/>
              <a:ext cx="351064" cy="3510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B8D1E8-5E25-464C-932B-E5073AA67988}"/>
                </a:ext>
              </a:extLst>
            </p:cNvPr>
            <p:cNvSpPr/>
            <p:nvPr/>
          </p:nvSpPr>
          <p:spPr>
            <a:xfrm>
              <a:off x="304800" y="2182695"/>
              <a:ext cx="351064" cy="3510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F0C853-97BC-4DCF-A624-82B0663C302F}"/>
                </a:ext>
              </a:extLst>
            </p:cNvPr>
            <p:cNvSpPr/>
            <p:nvPr/>
          </p:nvSpPr>
          <p:spPr>
            <a:xfrm>
              <a:off x="304800" y="1821710"/>
              <a:ext cx="351064" cy="3510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12DDA5C-70E7-407E-B5A8-2A79AB3D27DF}"/>
              </a:ext>
            </a:extLst>
          </p:cNvPr>
          <p:cNvSpPr/>
          <p:nvPr/>
        </p:nvSpPr>
        <p:spPr>
          <a:xfrm>
            <a:off x="1491342" y="1571253"/>
            <a:ext cx="3233058" cy="40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7FFA7E-4D7B-4FCD-8D1C-15C3591F5912}"/>
              </a:ext>
            </a:extLst>
          </p:cNvPr>
          <p:cNvGrpSpPr/>
          <p:nvPr/>
        </p:nvGrpSpPr>
        <p:grpSpPr>
          <a:xfrm>
            <a:off x="3095268" y="1791886"/>
            <a:ext cx="6001461" cy="3274228"/>
            <a:chOff x="6190539" y="1563676"/>
            <a:chExt cx="6001461" cy="3274228"/>
          </a:xfrm>
        </p:grpSpPr>
        <p:pic>
          <p:nvPicPr>
            <p:cNvPr id="6" name="Picture 5" descr="Chart, surface chart&#10;&#10;Description automatically generated">
              <a:extLst>
                <a:ext uri="{FF2B5EF4-FFF2-40B4-BE49-F238E27FC236}">
                  <a16:creationId xmlns:a16="http://schemas.microsoft.com/office/drawing/2014/main" id="{7F6B290B-A53E-4C7D-986C-6418E54B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539" y="1787904"/>
              <a:ext cx="6001461" cy="30500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6D9EFD-F1FF-4BB8-B98B-114325FBAB05}"/>
                </a:ext>
              </a:extLst>
            </p:cNvPr>
            <p:cNvSpPr/>
            <p:nvPr/>
          </p:nvSpPr>
          <p:spPr>
            <a:xfrm>
              <a:off x="7331528" y="1563676"/>
              <a:ext cx="3782786" cy="402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D7C894-0225-43B1-8FF9-C8E2F750D9DB}"/>
                </a:ext>
              </a:extLst>
            </p:cNvPr>
            <p:cNvSpPr txBox="1"/>
            <p:nvPr/>
          </p:nvSpPr>
          <p:spPr>
            <a:xfrm>
              <a:off x="7356020" y="1587976"/>
              <a:ext cx="373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EIT vs cable pull mm data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BEC080-0FB2-41E5-8C45-FBC252AE11D4}"/>
              </a:ext>
            </a:extLst>
          </p:cNvPr>
          <p:cNvCxnSpPr/>
          <p:nvPr/>
        </p:nvCxnSpPr>
        <p:spPr>
          <a:xfrm>
            <a:off x="2068286" y="2016114"/>
            <a:ext cx="1839685" cy="683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39C8EA-1E9A-4BD2-89A7-756BF874B218}"/>
              </a:ext>
            </a:extLst>
          </p:cNvPr>
          <p:cNvSpPr txBox="1"/>
          <p:nvPr/>
        </p:nvSpPr>
        <p:spPr>
          <a:xfrm>
            <a:off x="271763" y="1369783"/>
            <a:ext cx="258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Drift caused by eroding electrodes/air bubbles</a:t>
            </a:r>
          </a:p>
        </p:txBody>
      </p:sp>
    </p:spTree>
    <p:extLst>
      <p:ext uri="{BB962C8B-B14F-4D97-AF65-F5344CB8AC3E}">
        <p14:creationId xmlns:p14="http://schemas.microsoft.com/office/powerpoint/2010/main" val="152329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Computer vision progress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E00B46D-636F-4CDE-9DE5-0CBE970CC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9" y="1664421"/>
            <a:ext cx="5852172" cy="4389129"/>
          </a:xfrm>
          <a:prstGeom prst="rect">
            <a:avLst/>
          </a:prstGeom>
        </p:spPr>
      </p:pic>
      <p:pic>
        <p:nvPicPr>
          <p:cNvPr id="6" name="tracked_copper_wire_actuator_5_epochs">
            <a:hlinkClick r:id="" action="ppaction://media"/>
            <a:extLst>
              <a:ext uri="{FF2B5EF4-FFF2-40B4-BE49-F238E27FC236}">
                <a16:creationId xmlns:a16="http://schemas.microsoft.com/office/drawing/2014/main" id="{AD5618D0-DCB2-4935-BDA9-0941B78CAF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03029" y="3854857"/>
            <a:ext cx="3399015" cy="2548763"/>
          </a:xfrm>
          <a:prstGeom prst="rect">
            <a:avLst/>
          </a:prstGeom>
        </p:spPr>
      </p:pic>
      <p:pic>
        <p:nvPicPr>
          <p:cNvPr id="5" name="tracked_r-b_markers_footage">
            <a:hlinkClick r:id="" action="ppaction://media"/>
            <a:extLst>
              <a:ext uri="{FF2B5EF4-FFF2-40B4-BE49-F238E27FC236}">
                <a16:creationId xmlns:a16="http://schemas.microsoft.com/office/drawing/2014/main" id="{D630582E-0BB1-47E5-A1CD-0B5B3ABFC3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5147" y="1212304"/>
            <a:ext cx="3734778" cy="280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3E220-2986-41A2-9655-ADFABEDDB3B3}"/>
              </a:ext>
            </a:extLst>
          </p:cNvPr>
          <p:cNvSpPr txBox="1"/>
          <p:nvPr/>
        </p:nvSpPr>
        <p:spPr>
          <a:xfrm>
            <a:off x="5011131" y="5129239"/>
            <a:ext cx="1317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i="1" dirty="0"/>
              <a:t>Units are pixels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4F58D11-836E-4312-8987-534B804E43F9}"/>
              </a:ext>
            </a:extLst>
          </p:cNvPr>
          <p:cNvSpPr/>
          <p:nvPr/>
        </p:nvSpPr>
        <p:spPr>
          <a:xfrm>
            <a:off x="2753422" y="4122649"/>
            <a:ext cx="106589" cy="151092"/>
          </a:xfrm>
          <a:custGeom>
            <a:avLst/>
            <a:gdLst>
              <a:gd name="connsiteX0" fmla="*/ 25098 w 106589"/>
              <a:gd name="connsiteY0" fmla="*/ 102036 h 151092"/>
              <a:gd name="connsiteX1" fmla="*/ 13325 w 106589"/>
              <a:gd name="connsiteY1" fmla="*/ 100074 h 151092"/>
              <a:gd name="connsiteX2" fmla="*/ 15287 w 106589"/>
              <a:gd name="connsiteY2" fmla="*/ 72603 h 151092"/>
              <a:gd name="connsiteX3" fmla="*/ 30985 w 106589"/>
              <a:gd name="connsiteY3" fmla="*/ 68678 h 151092"/>
              <a:gd name="connsiteX4" fmla="*/ 58456 w 106589"/>
              <a:gd name="connsiteY4" fmla="*/ 86338 h 151092"/>
              <a:gd name="connsiteX5" fmla="*/ 66305 w 106589"/>
              <a:gd name="connsiteY5" fmla="*/ 141281 h 151092"/>
              <a:gd name="connsiteX6" fmla="*/ 52569 w 106589"/>
              <a:gd name="connsiteY6" fmla="*/ 151092 h 151092"/>
              <a:gd name="connsiteX7" fmla="*/ 29023 w 106589"/>
              <a:gd name="connsiteY7" fmla="*/ 141281 h 151092"/>
              <a:gd name="connsiteX8" fmla="*/ 9400 w 106589"/>
              <a:gd name="connsiteY8" fmla="*/ 39245 h 151092"/>
              <a:gd name="connsiteX9" fmla="*/ 78078 w 106589"/>
              <a:gd name="connsiteY9" fmla="*/ 0 h 151092"/>
              <a:gd name="connsiteX10" fmla="*/ 105550 w 106589"/>
              <a:gd name="connsiteY10" fmla="*/ 121658 h 151092"/>
              <a:gd name="connsiteX11" fmla="*/ 89852 w 106589"/>
              <a:gd name="connsiteY11" fmla="*/ 135394 h 151092"/>
              <a:gd name="connsiteX12" fmla="*/ 15287 w 106589"/>
              <a:gd name="connsiteY12" fmla="*/ 80451 h 151092"/>
              <a:gd name="connsiteX13" fmla="*/ 5476 w 106589"/>
              <a:gd name="connsiteY13" fmla="*/ 54942 h 151092"/>
              <a:gd name="connsiteX14" fmla="*/ 68267 w 106589"/>
              <a:gd name="connsiteY14" fmla="*/ 41207 h 151092"/>
              <a:gd name="connsiteX15" fmla="*/ 83965 w 106589"/>
              <a:gd name="connsiteY15" fmla="*/ 66716 h 151092"/>
              <a:gd name="connsiteX16" fmla="*/ 25098 w 106589"/>
              <a:gd name="connsiteY16" fmla="*/ 102036 h 15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589" h="151092">
                <a:moveTo>
                  <a:pt x="25098" y="102036"/>
                </a:moveTo>
                <a:cubicBezTo>
                  <a:pt x="13325" y="107596"/>
                  <a:pt x="16699" y="102183"/>
                  <a:pt x="13325" y="100074"/>
                </a:cubicBezTo>
                <a:cubicBezTo>
                  <a:pt x="4520" y="94571"/>
                  <a:pt x="12822" y="75293"/>
                  <a:pt x="15287" y="72603"/>
                </a:cubicBezTo>
                <a:cubicBezTo>
                  <a:pt x="18932" y="68627"/>
                  <a:pt x="25752" y="69986"/>
                  <a:pt x="30985" y="68678"/>
                </a:cubicBezTo>
                <a:cubicBezTo>
                  <a:pt x="40142" y="74565"/>
                  <a:pt x="51288" y="78145"/>
                  <a:pt x="58456" y="86338"/>
                </a:cubicBezTo>
                <a:cubicBezTo>
                  <a:pt x="72916" y="102864"/>
                  <a:pt x="77017" y="121999"/>
                  <a:pt x="66305" y="141281"/>
                </a:cubicBezTo>
                <a:cubicBezTo>
                  <a:pt x="63572" y="146200"/>
                  <a:pt x="57148" y="147822"/>
                  <a:pt x="52569" y="151092"/>
                </a:cubicBezTo>
                <a:cubicBezTo>
                  <a:pt x="44720" y="147822"/>
                  <a:pt x="35035" y="147293"/>
                  <a:pt x="29023" y="141281"/>
                </a:cubicBezTo>
                <a:cubicBezTo>
                  <a:pt x="4453" y="116711"/>
                  <a:pt x="-10896" y="73071"/>
                  <a:pt x="9400" y="39245"/>
                </a:cubicBezTo>
                <a:cubicBezTo>
                  <a:pt x="17937" y="25017"/>
                  <a:pt x="56429" y="9279"/>
                  <a:pt x="78078" y="0"/>
                </a:cubicBezTo>
                <a:cubicBezTo>
                  <a:pt x="92005" y="39249"/>
                  <a:pt x="111291" y="78024"/>
                  <a:pt x="105550" y="121658"/>
                </a:cubicBezTo>
                <a:cubicBezTo>
                  <a:pt x="104643" y="128552"/>
                  <a:pt x="95085" y="130815"/>
                  <a:pt x="89852" y="135394"/>
                </a:cubicBezTo>
                <a:cubicBezTo>
                  <a:pt x="52709" y="126107"/>
                  <a:pt x="60196" y="130492"/>
                  <a:pt x="15287" y="80451"/>
                </a:cubicBezTo>
                <a:cubicBezTo>
                  <a:pt x="9202" y="73671"/>
                  <a:pt x="8746" y="63445"/>
                  <a:pt x="5476" y="54942"/>
                </a:cubicBezTo>
                <a:cubicBezTo>
                  <a:pt x="24160" y="45600"/>
                  <a:pt x="45002" y="31236"/>
                  <a:pt x="68267" y="41207"/>
                </a:cubicBezTo>
                <a:cubicBezTo>
                  <a:pt x="77444" y="45140"/>
                  <a:pt x="78732" y="58213"/>
                  <a:pt x="83965" y="66716"/>
                </a:cubicBezTo>
                <a:cubicBezTo>
                  <a:pt x="77141" y="105385"/>
                  <a:pt x="36871" y="96476"/>
                  <a:pt x="25098" y="10203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9A9ED0-0857-441C-81F8-1D5C8D435002}"/>
              </a:ext>
            </a:extLst>
          </p:cNvPr>
          <p:cNvSpPr/>
          <p:nvPr/>
        </p:nvSpPr>
        <p:spPr>
          <a:xfrm>
            <a:off x="2862896" y="3971462"/>
            <a:ext cx="720139" cy="192394"/>
          </a:xfrm>
          <a:custGeom>
            <a:avLst/>
            <a:gdLst>
              <a:gd name="connsiteX0" fmla="*/ 0 w 720139"/>
              <a:gd name="connsiteY0" fmla="*/ 192394 h 192394"/>
              <a:gd name="connsiteX1" fmla="*/ 372824 w 720139"/>
              <a:gd name="connsiteY1" fmla="*/ 82509 h 192394"/>
              <a:gd name="connsiteX2" fmla="*/ 433653 w 720139"/>
              <a:gd name="connsiteY2" fmla="*/ 70735 h 192394"/>
              <a:gd name="connsiteX3" fmla="*/ 478785 w 720139"/>
              <a:gd name="connsiteY3" fmla="*/ 55038 h 192394"/>
              <a:gd name="connsiteX4" fmla="*/ 500369 w 720139"/>
              <a:gd name="connsiteY4" fmla="*/ 49151 h 192394"/>
              <a:gd name="connsiteX5" fmla="*/ 516067 w 720139"/>
              <a:gd name="connsiteY5" fmla="*/ 47189 h 192394"/>
              <a:gd name="connsiteX6" fmla="*/ 543538 w 720139"/>
              <a:gd name="connsiteY6" fmla="*/ 39340 h 192394"/>
              <a:gd name="connsiteX7" fmla="*/ 578859 w 720139"/>
              <a:gd name="connsiteY7" fmla="*/ 35415 h 192394"/>
              <a:gd name="connsiteX8" fmla="*/ 612216 w 720139"/>
              <a:gd name="connsiteY8" fmla="*/ 25604 h 192394"/>
              <a:gd name="connsiteX9" fmla="*/ 618103 w 720139"/>
              <a:gd name="connsiteY9" fmla="*/ 21680 h 192394"/>
              <a:gd name="connsiteX10" fmla="*/ 645574 w 720139"/>
              <a:gd name="connsiteY10" fmla="*/ 19717 h 192394"/>
              <a:gd name="connsiteX11" fmla="*/ 657348 w 720139"/>
              <a:gd name="connsiteY11" fmla="*/ 17755 h 192394"/>
              <a:gd name="connsiteX12" fmla="*/ 667159 w 720139"/>
              <a:gd name="connsiteY12" fmla="*/ 11868 h 192394"/>
              <a:gd name="connsiteX13" fmla="*/ 678932 w 720139"/>
              <a:gd name="connsiteY13" fmla="*/ 7944 h 192394"/>
              <a:gd name="connsiteX14" fmla="*/ 694630 w 720139"/>
              <a:gd name="connsiteY14" fmla="*/ 2057 h 192394"/>
              <a:gd name="connsiteX15" fmla="*/ 720139 w 720139"/>
              <a:gd name="connsiteY15" fmla="*/ 95 h 19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0139" h="192394">
                <a:moveTo>
                  <a:pt x="0" y="192394"/>
                </a:moveTo>
                <a:cubicBezTo>
                  <a:pt x="357784" y="72178"/>
                  <a:pt x="125020" y="140217"/>
                  <a:pt x="372824" y="82509"/>
                </a:cubicBezTo>
                <a:cubicBezTo>
                  <a:pt x="444221" y="65882"/>
                  <a:pt x="270338" y="92038"/>
                  <a:pt x="433653" y="70735"/>
                </a:cubicBezTo>
                <a:cubicBezTo>
                  <a:pt x="457765" y="61090"/>
                  <a:pt x="451304" y="63053"/>
                  <a:pt x="478785" y="55038"/>
                </a:cubicBezTo>
                <a:cubicBezTo>
                  <a:pt x="485944" y="52950"/>
                  <a:pt x="493071" y="50687"/>
                  <a:pt x="500369" y="49151"/>
                </a:cubicBezTo>
                <a:cubicBezTo>
                  <a:pt x="505529" y="48065"/>
                  <a:pt x="510834" y="47843"/>
                  <a:pt x="516067" y="47189"/>
                </a:cubicBezTo>
                <a:cubicBezTo>
                  <a:pt x="525224" y="44573"/>
                  <a:pt x="534073" y="40392"/>
                  <a:pt x="543538" y="39340"/>
                </a:cubicBezTo>
                <a:lnTo>
                  <a:pt x="578859" y="35415"/>
                </a:lnTo>
                <a:cubicBezTo>
                  <a:pt x="594093" y="32030"/>
                  <a:pt x="598176" y="31986"/>
                  <a:pt x="612216" y="25604"/>
                </a:cubicBezTo>
                <a:cubicBezTo>
                  <a:pt x="614363" y="24628"/>
                  <a:pt x="615781" y="22090"/>
                  <a:pt x="618103" y="21680"/>
                </a:cubicBezTo>
                <a:cubicBezTo>
                  <a:pt x="627144" y="20085"/>
                  <a:pt x="636417" y="20371"/>
                  <a:pt x="645574" y="19717"/>
                </a:cubicBezTo>
                <a:cubicBezTo>
                  <a:pt x="649499" y="19063"/>
                  <a:pt x="653609" y="19115"/>
                  <a:pt x="657348" y="17755"/>
                </a:cubicBezTo>
                <a:cubicBezTo>
                  <a:pt x="660932" y="16452"/>
                  <a:pt x="663687" y="13446"/>
                  <a:pt x="667159" y="11868"/>
                </a:cubicBezTo>
                <a:cubicBezTo>
                  <a:pt x="670925" y="10156"/>
                  <a:pt x="675036" y="9335"/>
                  <a:pt x="678932" y="7944"/>
                </a:cubicBezTo>
                <a:cubicBezTo>
                  <a:pt x="684195" y="6064"/>
                  <a:pt x="689256" y="3592"/>
                  <a:pt x="694630" y="2057"/>
                </a:cubicBezTo>
                <a:cubicBezTo>
                  <a:pt x="704131" y="-658"/>
                  <a:pt x="710237" y="95"/>
                  <a:pt x="720139" y="9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A2873-D1C6-4ACA-8ADC-ADC925EB374F}"/>
              </a:ext>
            </a:extLst>
          </p:cNvPr>
          <p:cNvCxnSpPr>
            <a:stCxn id="4" idx="14"/>
          </p:cNvCxnSpPr>
          <p:nvPr/>
        </p:nvCxnSpPr>
        <p:spPr>
          <a:xfrm flipV="1">
            <a:off x="2821689" y="3702663"/>
            <a:ext cx="1351978" cy="461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0CB8-A4A8-4804-898D-80BF40A10B22}"/>
              </a:ext>
            </a:extLst>
          </p:cNvPr>
          <p:cNvCxnSpPr>
            <a:stCxn id="4" idx="8"/>
          </p:cNvCxnSpPr>
          <p:nvPr/>
        </p:nvCxnSpPr>
        <p:spPr>
          <a:xfrm flipV="1">
            <a:off x="2762822" y="3139571"/>
            <a:ext cx="1783669" cy="1022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6C863B-B95E-4299-981B-848501D7534F}"/>
              </a:ext>
            </a:extLst>
          </p:cNvPr>
          <p:cNvCxnSpPr>
            <a:stCxn id="4" idx="9"/>
          </p:cNvCxnSpPr>
          <p:nvPr/>
        </p:nvCxnSpPr>
        <p:spPr>
          <a:xfrm flipV="1">
            <a:off x="2831500" y="2268340"/>
            <a:ext cx="1583521" cy="185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0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10-degree increment bending of actuator joints</a:t>
            </a:r>
            <a:endParaRPr lang="en-GB" sz="24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04932-7653-4593-BD08-7EABE0416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2" t="9637" r="6295" b="5189"/>
          <a:stretch/>
        </p:blipFill>
        <p:spPr>
          <a:xfrm>
            <a:off x="883102" y="1212779"/>
            <a:ext cx="10425793" cy="50900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5BE79D3-EF82-41D5-8E8C-91FBECA7F54A}"/>
              </a:ext>
            </a:extLst>
          </p:cNvPr>
          <p:cNvGrpSpPr/>
          <p:nvPr/>
        </p:nvGrpSpPr>
        <p:grpSpPr>
          <a:xfrm>
            <a:off x="6893794" y="1685451"/>
            <a:ext cx="2407198" cy="956565"/>
            <a:chOff x="4222002" y="3308146"/>
            <a:chExt cx="4921997" cy="2424325"/>
          </a:xfrm>
        </p:grpSpPr>
        <p:pic>
          <p:nvPicPr>
            <p:cNvPr id="11" name="Picture 10" descr="A close-up of a circuit board&#10;&#10;Description automatically generated with low confidence">
              <a:extLst>
                <a:ext uri="{FF2B5EF4-FFF2-40B4-BE49-F238E27FC236}">
                  <a16:creationId xmlns:a16="http://schemas.microsoft.com/office/drawing/2014/main" id="{00D9B5DD-D91A-4BF5-A040-8BAEFA98A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8" t="46974"/>
            <a:stretch/>
          </p:blipFill>
          <p:spPr>
            <a:xfrm>
              <a:off x="4222002" y="3308146"/>
              <a:ext cx="4921997" cy="24243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7AD2F5-CE3D-4D40-AA32-339F4DAB6C87}"/>
                </a:ext>
              </a:extLst>
            </p:cNvPr>
            <p:cNvSpPr txBox="1"/>
            <p:nvPr/>
          </p:nvSpPr>
          <p:spPr>
            <a:xfrm>
              <a:off x="7296407" y="3536099"/>
              <a:ext cx="564995" cy="114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latin typeface="+mj-lt"/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5EA2F7-982A-470A-AF46-388D49E1B8F8}"/>
                </a:ext>
              </a:extLst>
            </p:cNvPr>
            <p:cNvSpPr txBox="1"/>
            <p:nvPr/>
          </p:nvSpPr>
          <p:spPr>
            <a:xfrm>
              <a:off x="6323455" y="3536097"/>
              <a:ext cx="564995" cy="114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latin typeface="+mj-lt"/>
                </a:rPr>
                <a:t>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B908D2-C439-4C4C-A5EE-93518FDFCD58}"/>
                </a:ext>
              </a:extLst>
            </p:cNvPr>
            <p:cNvSpPr txBox="1"/>
            <p:nvPr/>
          </p:nvSpPr>
          <p:spPr>
            <a:xfrm>
              <a:off x="5408217" y="3375657"/>
              <a:ext cx="781197" cy="1144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bg1"/>
                  </a:solidFill>
                  <a:latin typeface="+mj-lt"/>
                </a:rPr>
                <a:t>c</a:t>
              </a:r>
            </a:p>
          </p:txBody>
        </p:sp>
      </p:grp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E241B524-A8AA-48B9-98A4-CE11D6B59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95" t="12561" r="10137" b="76243"/>
          <a:stretch/>
        </p:blipFill>
        <p:spPr>
          <a:xfrm>
            <a:off x="9358186" y="1375406"/>
            <a:ext cx="1484687" cy="15766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C8F747-3E70-4C19-9599-415593D2EFE0}"/>
              </a:ext>
            </a:extLst>
          </p:cNvPr>
          <p:cNvSpPr txBox="1"/>
          <p:nvPr/>
        </p:nvSpPr>
        <p:spPr>
          <a:xfrm rot="16200000">
            <a:off x="-593954" y="3573134"/>
            <a:ext cx="258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Voltage (V)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DF9479-E1D8-40F8-9B0B-1C1EDBF98126}"/>
              </a:ext>
            </a:extLst>
          </p:cNvPr>
          <p:cNvSpPr txBox="1"/>
          <p:nvPr/>
        </p:nvSpPr>
        <p:spPr>
          <a:xfrm>
            <a:off x="5224018" y="6179224"/>
            <a:ext cx="174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Samples (40 Hz)</a:t>
            </a:r>
          </a:p>
        </p:txBody>
      </p:sp>
    </p:spTree>
    <p:extLst>
      <p:ext uri="{BB962C8B-B14F-4D97-AF65-F5344CB8AC3E}">
        <p14:creationId xmlns:p14="http://schemas.microsoft.com/office/powerpoint/2010/main" val="166497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Ground truth acquisition: 1 angle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ADDF2388-65A7-4F24-BC9E-963F40E06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43" y="1883227"/>
            <a:ext cx="5718629" cy="32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5" y="555178"/>
            <a:ext cx="509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TODO</a:t>
            </a:r>
            <a:endParaRPr lang="en-GB" sz="2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AB8D3-C6AB-4D4E-84C1-2F85CADE00A1}"/>
              </a:ext>
            </a:extLst>
          </p:cNvPr>
          <p:cNvSpPr txBox="1"/>
          <p:nvPr/>
        </p:nvSpPr>
        <p:spPr>
          <a:xfrm>
            <a:off x="998765" y="2413337"/>
            <a:ext cx="4174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Refine pipeline for acquiring data (from DAQ, Arduino, and webcam)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Feed data into ML script (start simple with linear regression, also develop LSTM)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Actual thesis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3E99-4546-4EA5-B52E-BF29DAD2F4B7}"/>
              </a:ext>
            </a:extLst>
          </p:cNvPr>
          <p:cNvSpPr txBox="1"/>
          <p:nvPr/>
        </p:nvSpPr>
        <p:spPr>
          <a:xfrm>
            <a:off x="6096000" y="555178"/>
            <a:ext cx="515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Questions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714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</TotalTime>
  <Words>102</Words>
  <Application>Microsoft Office PowerPoint</Application>
  <PresentationFormat>Widescreen</PresentationFormat>
  <Paragraphs>22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132</cp:revision>
  <dcterms:created xsi:type="dcterms:W3CDTF">2021-03-21T14:20:38Z</dcterms:created>
  <dcterms:modified xsi:type="dcterms:W3CDTF">2021-08-25T13:21:58Z</dcterms:modified>
</cp:coreProperties>
</file>